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1" r:id="rId2"/>
    <p:sldId id="303" r:id="rId3"/>
    <p:sldId id="269" r:id="rId4"/>
    <p:sldId id="262" r:id="rId5"/>
    <p:sldId id="263" r:id="rId6"/>
    <p:sldId id="264" r:id="rId7"/>
    <p:sldId id="265" r:id="rId8"/>
    <p:sldId id="267" r:id="rId9"/>
    <p:sldId id="270" r:id="rId10"/>
    <p:sldId id="323" r:id="rId11"/>
    <p:sldId id="324" r:id="rId12"/>
    <p:sldId id="325" r:id="rId13"/>
    <p:sldId id="326" r:id="rId14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3" autoAdjust="0"/>
    <p:restoredTop sz="94762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B5F23-B54C-8F4B-8D3C-4C66E3420D4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DAE63-CBFC-C545-81EA-C47F7F2D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2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2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8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0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4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9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3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5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0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9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FC8A5-20D0-E448-954D-B16A78007D05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FA69C-F1CE-B446-A1A8-E02A4B962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5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OhW0fDkjD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hW0fDkjDU?feature=oembed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SV7Mt-Mzo?feature=oembed" TargetMode="External"/><Relationship Id="rId4" Type="http://schemas.openxmlformats.org/officeDocument/2006/relationships/hyperlink" Target="https://www.youtube.com/watch?v=hDSV7Mt-Mz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9DSD96_9-4?feature=oembed" TargetMode="External"/><Relationship Id="rId4" Type="http://schemas.openxmlformats.org/officeDocument/2006/relationships/hyperlink" Target="https://www.youtube.com/watch?v=F9DSD96_9-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SpsWewtxX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SpsWewtxXw?feature=oembe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textilelearner.blogspot.com/2012/03/transfer-printing-process.html#ixzz3s0JMU7I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03uER3gdH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03uER3gdHY?feature=oembed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C60F5-F968-E543-AE1B-857017AC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" b="1062"/>
          <a:stretch/>
        </p:blipFill>
        <p:spPr>
          <a:xfrm>
            <a:off x="0" y="0"/>
            <a:ext cx="6858000" cy="6763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0DCF-6F9E-CB49-B986-7EA11379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2" y="8426316"/>
            <a:ext cx="1934540" cy="64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4A695-4DA9-E645-8A82-F85344F4CA3C}"/>
              </a:ext>
            </a:extLst>
          </p:cNvPr>
          <p:cNvSpPr/>
          <p:nvPr/>
        </p:nvSpPr>
        <p:spPr>
          <a:xfrm>
            <a:off x="469468" y="175367"/>
            <a:ext cx="5649978" cy="56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067" b="1" dirty="0">
                <a:solidFill>
                  <a:srgbClr val="0577B3"/>
                </a:solidFill>
                <a:latin typeface="Calibri" panose="020F0502020204030204" pitchFamily="34" charset="0"/>
              </a:rPr>
              <a:t>RESOURCE_Printing Methods</a:t>
            </a:r>
            <a:endParaRPr lang="en-AU" sz="2300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70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B09CA-156A-FB42-97E9-A6FACB333780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DD68A-F0D6-EF4B-83C6-86C976BCFFD0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FEEDA-7450-3A4C-9CB6-0DC6B0802FB5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BB7A-345F-0F4C-8A96-ACE36EC4BBA5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Digital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EFAE2-2524-DC49-8EC5-C75C68A7CB5F}"/>
              </a:ext>
            </a:extLst>
          </p:cNvPr>
          <p:cNvSpPr/>
          <p:nvPr/>
        </p:nvSpPr>
        <p:spPr>
          <a:xfrm>
            <a:off x="257660" y="1211931"/>
            <a:ext cx="62749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Fabric inkjet printers print with dyes, very much like an inkjet printer at home would print on a piece of paper.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Digital printing can refer to placement prints or to prints on a roll of fabric – as image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Digital printing is usually restricted to a synthetic fibre content of at least 80% 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Benefits include: Bright colours, minimal waste of fabric and ink/dye.</a:t>
            </a:r>
          </a:p>
          <a:p>
            <a:endParaRPr lang="en-US" b="1" dirty="0"/>
          </a:p>
        </p:txBody>
      </p:sp>
      <p:pic>
        <p:nvPicPr>
          <p:cNvPr id="8" name="Picture 7" descr="Screen Shot 2014-09-24 at 12.37.46 pm.png">
            <a:extLst>
              <a:ext uri="{FF2B5EF4-FFF2-40B4-BE49-F238E27FC236}">
                <a16:creationId xmlns:a16="http://schemas.microsoft.com/office/drawing/2014/main" id="{D575D2A2-3753-F740-8B09-42B46D000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9" y="4076500"/>
            <a:ext cx="2358198" cy="2828412"/>
          </a:xfrm>
          <a:prstGeom prst="rect">
            <a:avLst/>
          </a:prstGeom>
        </p:spPr>
      </p:pic>
      <p:pic>
        <p:nvPicPr>
          <p:cNvPr id="11" name="Picture 10" descr="Screen Shot 2014-09-24 at 12.37.29 pm.png">
            <a:extLst>
              <a:ext uri="{FF2B5EF4-FFF2-40B4-BE49-F238E27FC236}">
                <a16:creationId xmlns:a16="http://schemas.microsoft.com/office/drawing/2014/main" id="{E1842F6E-BF07-764F-B13A-6CFE0D20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" y="4076500"/>
            <a:ext cx="4333089" cy="2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8F3C7-9094-F64D-A7BA-18CB3651FC47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210C9-6FAC-9741-AFF9-E3E7BE161B8E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4EEC4-3469-B048-95AC-CA4468EBBCD0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ACA7A-4C87-0F45-807B-003B13082F8F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Digital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9A1E98-D8CB-9943-B49B-F6BFC0BB6498}"/>
              </a:ext>
            </a:extLst>
          </p:cNvPr>
          <p:cNvSpPr/>
          <p:nvPr/>
        </p:nvSpPr>
        <p:spPr>
          <a:xfrm>
            <a:off x="368135" y="5368737"/>
            <a:ext cx="5538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https://www.youtube.com/watch?v=sOhW0fDkjDU</a:t>
            </a:r>
            <a:endParaRPr lang="en-US" dirty="0"/>
          </a:p>
        </p:txBody>
      </p:sp>
      <p:pic>
        <p:nvPicPr>
          <p:cNvPr id="2" name="Online Media 1" descr="What's the difference between screenprinting and digital printing?">
            <a:hlinkClick r:id="" action="ppaction://media"/>
            <a:extLst>
              <a:ext uri="{FF2B5EF4-FFF2-40B4-BE49-F238E27FC236}">
                <a16:creationId xmlns:a16="http://schemas.microsoft.com/office/drawing/2014/main" id="{396962AF-FA32-404E-8FC0-E90CD9ADBC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8135" y="193973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B09CA-156A-FB42-97E9-A6FACB333780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DD68A-F0D6-EF4B-83C6-86C976BCFFD0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FEEDA-7450-3A4C-9CB6-0DC6B0802FB5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BB7A-345F-0F4C-8A96-ACE36EC4BBA5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Sublimation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EFAE2-2524-DC49-8EC5-C75C68A7CB5F}"/>
              </a:ext>
            </a:extLst>
          </p:cNvPr>
          <p:cNvSpPr/>
          <p:nvPr/>
        </p:nvSpPr>
        <p:spPr>
          <a:xfrm>
            <a:off x="291511" y="5344153"/>
            <a:ext cx="6274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Dye-sublimation printing is a computer printing technique which uses heat to transfer dye onto materials such as a plastic, card, paper, or fabric.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Uses heat of 180 – 210 degrees Celsius to transfer dye onto fabric.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Under high temperature and pressure, the dye turns into a gas and permeates the fabric and then solidifies into its fibers.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fabric is permanently dyed so it can be washed without damaging the quality of the image.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A7B46-4FE0-264A-9A97-9DD4076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96" y="1933221"/>
            <a:ext cx="4699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1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B09CA-156A-FB42-97E9-A6FACB333780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DD68A-F0D6-EF4B-83C6-86C976BCFFD0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FEEDA-7450-3A4C-9CB6-0DC6B0802FB5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BB7A-345F-0F4C-8A96-ACE36EC4BBA5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Sublimation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Online Media 1" descr="Everything You Need To Know About Sublimation Printing and Supply Overview - HeatPressNation.com">
            <a:hlinkClick r:id="" action="ppaction://media"/>
            <a:extLst>
              <a:ext uri="{FF2B5EF4-FFF2-40B4-BE49-F238E27FC236}">
                <a16:creationId xmlns:a16="http://schemas.microsoft.com/office/drawing/2014/main" id="{37609010-EEBC-2544-A1E5-0A1DE6D0BF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" y="1165286"/>
            <a:ext cx="60960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3E3145-A2B6-7E49-9A8F-457717C1C084}"/>
              </a:ext>
            </a:extLst>
          </p:cNvPr>
          <p:cNvSpPr/>
          <p:nvPr/>
        </p:nvSpPr>
        <p:spPr>
          <a:xfrm>
            <a:off x="317287" y="4565997"/>
            <a:ext cx="6095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https://www.youtube.com/watch?v=hDSV7Mt-Mzo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6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BBE20A-8BF1-B041-9607-50F630080BBE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Printing Methods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88DD9-421D-C04A-8401-EEBB1ED96F47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943292-A7A4-084B-9EE7-8956B2160202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6B901-7961-0244-A89B-5B4DBBA67DBD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271704-F9B0-7944-A8AB-D4279F22F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65286"/>
            <a:ext cx="6172200" cy="6034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There are six main methods of printing on fabric. </a:t>
            </a:r>
          </a:p>
          <a:p>
            <a:pPr marL="0" indent="0">
              <a:buNone/>
            </a:pPr>
            <a:r>
              <a:rPr lang="en-US" sz="2200" dirty="0"/>
              <a:t>🔹 Block Printing</a:t>
            </a:r>
          </a:p>
          <a:p>
            <a:pPr marL="0" indent="0">
              <a:buNone/>
            </a:pPr>
            <a:r>
              <a:rPr lang="en-US" sz="2200" dirty="0"/>
              <a:t>🔹 Roller Printing</a:t>
            </a:r>
          </a:p>
          <a:p>
            <a:pPr marL="0" indent="0">
              <a:buNone/>
            </a:pPr>
            <a:r>
              <a:rPr lang="en-US" sz="2200" dirty="0"/>
              <a:t>🔹 Screen Printing </a:t>
            </a:r>
          </a:p>
          <a:p>
            <a:pPr marL="0" indent="0">
              <a:buNone/>
            </a:pPr>
            <a:r>
              <a:rPr lang="en-US" sz="2200" dirty="0"/>
              <a:t>🔹 Heat Transfer</a:t>
            </a:r>
          </a:p>
          <a:p>
            <a:pPr marL="0" indent="0">
              <a:buNone/>
            </a:pPr>
            <a:r>
              <a:rPr lang="en-US" sz="2200" dirty="0"/>
              <a:t>🔹 Digital Printing</a:t>
            </a:r>
          </a:p>
          <a:p>
            <a:pPr marL="0" indent="0">
              <a:buNone/>
            </a:pPr>
            <a:r>
              <a:rPr lang="en-US" sz="2200" dirty="0"/>
              <a:t>🔹 Dye Sublimation</a:t>
            </a:r>
          </a:p>
        </p:txBody>
      </p:sp>
    </p:spTree>
    <p:extLst>
      <p:ext uri="{BB962C8B-B14F-4D97-AF65-F5344CB8AC3E}">
        <p14:creationId xmlns:p14="http://schemas.microsoft.com/office/powerpoint/2010/main" val="384594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646168-CB6D-2940-8860-4CC7E87D7658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Block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745B0D-918A-7943-9330-AD39EB7DBDF5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17C755-47C3-284B-A036-E123A8D30E60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79C59-7374-054C-9741-40599A124CCC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5A5E5F-302F-B34A-A6F1-AA363F4A466B}"/>
              </a:ext>
            </a:extLst>
          </p:cNvPr>
          <p:cNvSpPr/>
          <p:nvPr/>
        </p:nvSpPr>
        <p:spPr>
          <a:xfrm>
            <a:off x="342900" y="8384996"/>
            <a:ext cx="49357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Textile Learner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AE6C34-09BD-B842-B032-77B1B6E37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65286"/>
            <a:ext cx="6172200" cy="6034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Block printing is a slow, laborious process and is therefore not suitable for high volume commercial use.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Woodblock printing is a technique for printing text, images or patterns used widely throughout East Asia and originating in China as a method of printing on textiles and later paper.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blocks are usually made of wood and the design is hand carved, so that it stands out in relief against the background surface. 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print paste is applied to the design surface on the block and the block then pressed against the fabric. 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process is repeated with different designs and colours until the pattern is complete.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CA5A59-0E96-0044-B498-D519FD05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3820"/>
            <a:ext cx="355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96C7D-5528-C546-8CEE-3ACB5ECE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60538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E04935-6A51-9144-8BE8-2347F9D57C15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Roller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73D28F-C86D-4F4B-B9C7-3878C56129BB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C8825-1FDD-EF4D-8AF9-4DCC3297EFD7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108D8-3A32-0E45-BB00-5DB392A32855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E9451D-9F19-EE49-9FF9-BCE6485D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8506"/>
            <a:ext cx="6274979" cy="6730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Roller printing, also called cylinder printing or machine printing, on fabrics is a textile printing process patented by Thomas Bell of Scotland in 1783.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method was used to produce cotton dress fabrics from the 1790s, most often reproducing small monochrome patterns.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Improvements in the technology resulted in more elaborate roller prints in bright, rich colours from the 1820’s.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Today, up to a dozen different colours can be printed simultaneously.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88367-B04F-F547-831E-350C79DD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3778"/>
            <a:ext cx="6858000" cy="2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AD4BF7-2104-604D-BFD3-AF1881A7376F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Roller (rotary) Printing onto Fabric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2838D-5992-D949-84AD-3AF17988CA26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1FDE1-19D2-244D-BE64-6CEB14A08F01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3813F-37F1-EA41-B5D4-544FBB954C02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pic>
        <p:nvPicPr>
          <p:cNvPr id="2" name="Online Media 1" descr="Rotary Screen Printing Machine for fastest productionâ£Zimmer|Ragienie|MHMS|Butcher|Stork">
            <a:hlinkClick r:id="" action="ppaction://media"/>
            <a:extLst>
              <a:ext uri="{FF2B5EF4-FFF2-40B4-BE49-F238E27FC236}">
                <a16:creationId xmlns:a16="http://schemas.microsoft.com/office/drawing/2014/main" id="{503F9D23-17B7-044B-8853-3B25E3D7BB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" y="2857500"/>
            <a:ext cx="60960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EDC3B0-70A9-2649-91FB-C1ECA84FEF31}"/>
              </a:ext>
            </a:extLst>
          </p:cNvPr>
          <p:cNvSpPr/>
          <p:nvPr/>
        </p:nvSpPr>
        <p:spPr>
          <a:xfrm>
            <a:off x="381000" y="6319221"/>
            <a:ext cx="578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https://www.youtube.com/watch?v=F9DSD96_9-4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3D01A-B238-1845-BDA3-8D076FA4C7F3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Screen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6E58E-0EA4-A74F-9534-513AC6B4B4EE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7E24A-E47C-A14A-BB08-6F3968128E52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94BBC-0D70-AB4D-95A9-BCFB0A842FD3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0BBB53-66FD-BB45-A4E4-AAEC7089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0" y="1085224"/>
            <a:ext cx="6274979" cy="6730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form of stenciling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screen is made from mesh, which is stretched over a frame. 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Screen in prepared by using an emulsion to “block out” parts of the screen and leave areas of mesh where ink will be placed to create the desired design.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ink/paint/dye is then placed at one end of the screen and dragged across the mesh with a squeegee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colour in the design must be represented by a different screen.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development of rotary screen-printing machines means that very high rates of production are possible using this once quite slow printing process.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00D8B2-42A0-5242-A687-11F96885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488503"/>
            <a:ext cx="5524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92A4FA-7569-534B-B11D-DEFF668BA564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Screen Printing at Home 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2CC74-F755-EB48-863E-7E01326491E4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56FC0-0F9C-8F4B-AFA2-9BD532EC26F9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DB912-F18C-4E4B-8FA1-94EBBE285122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1A0A29-E0FC-AF48-8DBC-E1A0335CDAB3}"/>
              </a:ext>
            </a:extLst>
          </p:cNvPr>
          <p:cNvSpPr/>
          <p:nvPr/>
        </p:nvSpPr>
        <p:spPr>
          <a:xfrm>
            <a:off x="381000" y="6319221"/>
            <a:ext cx="6003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https://www.youtube.com/watch?v=RSpsWewtxXw</a:t>
            </a:r>
            <a:endParaRPr lang="en-US" dirty="0"/>
          </a:p>
        </p:txBody>
      </p:sp>
      <p:pic>
        <p:nvPicPr>
          <p:cNvPr id="3" name="Online Media 2" descr="Getting Started in Screen Printing. How it Works and What You Need!">
            <a:hlinkClick r:id="" action="ppaction://media"/>
            <a:extLst>
              <a:ext uri="{FF2B5EF4-FFF2-40B4-BE49-F238E27FC236}">
                <a16:creationId xmlns:a16="http://schemas.microsoft.com/office/drawing/2014/main" id="{05487463-D444-314E-8581-8011CCA37C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1000" y="2857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B09CA-156A-FB42-97E9-A6FACB333780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DD68A-F0D6-EF4B-83C6-86C976BCFFD0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FEEDA-7450-3A4C-9CB6-0DC6B0802FB5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BB7A-345F-0F4C-8A96-ACE36EC4BBA5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Heat Transfer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EFAE2-2524-DC49-8EC5-C75C68A7CB5F}"/>
              </a:ext>
            </a:extLst>
          </p:cNvPr>
          <p:cNvSpPr/>
          <p:nvPr/>
        </p:nvSpPr>
        <p:spPr>
          <a:xfrm>
            <a:off x="257660" y="1211931"/>
            <a:ext cx="6274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printing is the term used to describe textile and related printing processes in which the design is first printed on to a flexible non-textile substrate and later transferred by a separate process to a textile.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printing is easy to do at home with store bought transfer paper, a home printer and an iron.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Remember, you must print your image in reverse onto the paper first, particularly if it includes any text.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Read more at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TEXTILE LEARNER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28F02-7EDF-D048-8C03-4D03142D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6974"/>
            <a:ext cx="685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7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8F3C7-9094-F64D-A7BA-18CB3651FC47}"/>
              </a:ext>
            </a:extLst>
          </p:cNvPr>
          <p:cNvSpPr/>
          <p:nvPr/>
        </p:nvSpPr>
        <p:spPr>
          <a:xfrm>
            <a:off x="0" y="0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210C9-6FAC-9741-AFF9-E3E7BE161B8E}"/>
              </a:ext>
            </a:extLst>
          </p:cNvPr>
          <p:cNvSpPr/>
          <p:nvPr/>
        </p:nvSpPr>
        <p:spPr>
          <a:xfrm>
            <a:off x="0" y="8728581"/>
            <a:ext cx="6858000" cy="4154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4EEC4-3469-B048-95AC-CA4468EBBCD0}"/>
              </a:ext>
            </a:extLst>
          </p:cNvPr>
          <p:cNvSpPr/>
          <p:nvPr/>
        </p:nvSpPr>
        <p:spPr>
          <a:xfrm>
            <a:off x="0" y="8761302"/>
            <a:ext cx="6274978" cy="31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Virtu Design Institute Pty Ltd (RTO 40530 - ABN 31 154 273 757) trading as APC Design School </a:t>
            </a:r>
          </a:p>
          <a:p>
            <a:r>
              <a:rPr lang="en-AU" sz="72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Young Rabbit Pty Ltd (ABN 28 003 381 182) trading as Australian Pacific College | RTO Code: 90396 | CRICOS Provider Code: 01331F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ACA7A-4C87-0F45-807B-003B13082F8F}"/>
              </a:ext>
            </a:extLst>
          </p:cNvPr>
          <p:cNvSpPr/>
          <p:nvPr/>
        </p:nvSpPr>
        <p:spPr>
          <a:xfrm>
            <a:off x="138307" y="531115"/>
            <a:ext cx="6274979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769" b="1" dirty="0">
                <a:solidFill>
                  <a:srgbClr val="0577B3"/>
                </a:solidFill>
                <a:latin typeface="Calibri" panose="020F0502020204030204" pitchFamily="34" charset="0"/>
              </a:rPr>
              <a:t>Heat Transfer Printing</a:t>
            </a:r>
            <a:endParaRPr lang="en-AU" sz="2769" dirty="0">
              <a:solidFill>
                <a:srgbClr val="0577B3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9A1E98-D8CB-9943-B49B-F6BFC0BB6498}"/>
              </a:ext>
            </a:extLst>
          </p:cNvPr>
          <p:cNvSpPr/>
          <p:nvPr/>
        </p:nvSpPr>
        <p:spPr>
          <a:xfrm>
            <a:off x="368135" y="5368737"/>
            <a:ext cx="5538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https://www.youtube.com/watch?v=E03uER3gdHY</a:t>
            </a:r>
            <a:endParaRPr lang="en-US" dirty="0"/>
          </a:p>
        </p:txBody>
      </p:sp>
      <p:pic>
        <p:nvPicPr>
          <p:cNvPr id="5" name="Online Media 4" descr="printing t-shirt with heat transfer paper">
            <a:hlinkClick r:id="" action="ppaction://media"/>
            <a:extLst>
              <a:ext uri="{FF2B5EF4-FFF2-40B4-BE49-F238E27FC236}">
                <a16:creationId xmlns:a16="http://schemas.microsoft.com/office/drawing/2014/main" id="{658AF148-10C3-C84F-AD33-04A6A199FC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0999" y="18892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25131</TotalTime>
  <Words>1234</Words>
  <Application>Microsoft Macintosh PowerPoint</Application>
  <PresentationFormat>On-screen Show (4:3)</PresentationFormat>
  <Paragraphs>77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Design History and Processes</dc:title>
  <dc:creator>MacBook</dc:creator>
  <cp:lastModifiedBy>Anna Krispel</cp:lastModifiedBy>
  <cp:revision>123</cp:revision>
  <dcterms:created xsi:type="dcterms:W3CDTF">2015-09-19T12:14:11Z</dcterms:created>
  <dcterms:modified xsi:type="dcterms:W3CDTF">2021-01-22T05:58:15Z</dcterms:modified>
</cp:coreProperties>
</file>